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image/jpeg" Extension="jpeg"/>
  <Default ContentType="application/vnd.openxmlformats-package.relationships+xml" Extension="rels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+xml" PartName="/ppt/slides/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2.xml"/>
  <Override ContentType="application/vnd.openxmlformats-officedocument.theme+xml" PartName="/ppt/theme/theme1.xml"/>
  <Override ContentType="application/vnd.openxmlformats-officedocument.presentationml.viewProps+xml" PartName="/ppt/viewProps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sldIdLst>
    <p:sldId id="256" r:id="rId5"/>
  </p:sldIdLst>
  <p:sldSz cy="7559675" cx="10691800"/>
  <p:notesSz cx="7559675" cy="10691800"/>
  <p:defaultTextStyle>
    <a:defPPr lvl="0">
      <a:defRPr lang="ru-RU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2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2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 orient="horz"/>
        <p:guide pos="33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2.xml"/><Relationship Id="rId3" Type="http://schemas.openxmlformats.org/officeDocument/2006/relationships/presProps" Target="presProps2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34105" y="593822"/>
            <a:ext cx="9622027" cy="67710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34105" y="1768791"/>
            <a:ext cx="9622027" cy="209103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534105" y="4058878"/>
            <a:ext cx="9622027" cy="209103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34105" y="593822"/>
            <a:ext cx="9622027" cy="67710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34105" y="1768791"/>
            <a:ext cx="4695435" cy="209103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464770" y="1768791"/>
            <a:ext cx="4695435" cy="209103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534105" y="4058878"/>
            <a:ext cx="4695435" cy="209103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5464770" y="4058878"/>
            <a:ext cx="4695435" cy="209103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34105" y="593822"/>
            <a:ext cx="9622027" cy="67710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34105" y="1768791"/>
            <a:ext cx="3097704" cy="209103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787101" y="1768791"/>
            <a:ext cx="3097704" cy="209103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7040607" y="1768791"/>
            <a:ext cx="3097704" cy="209103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34105" y="4058878"/>
            <a:ext cx="3097704" cy="209103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 type="body"/>
          </p:nvPr>
        </p:nvSpPr>
        <p:spPr>
          <a:xfrm>
            <a:off x="3787101" y="4058878"/>
            <a:ext cx="3097704" cy="209103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 type="body"/>
          </p:nvPr>
        </p:nvSpPr>
        <p:spPr>
          <a:xfrm>
            <a:off x="7040607" y="4058878"/>
            <a:ext cx="3097704" cy="209103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34105" y="593822"/>
            <a:ext cx="9622027" cy="67710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34105" y="3714659"/>
            <a:ext cx="9622027" cy="49244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34105" y="593822"/>
            <a:ext cx="9622027" cy="67710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34105" y="1768791"/>
            <a:ext cx="9622027" cy="438417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34105" y="593822"/>
            <a:ext cx="9622027" cy="67710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34105" y="1768791"/>
            <a:ext cx="4695435" cy="438417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464770" y="1768791"/>
            <a:ext cx="4695435" cy="438417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34105" y="593822"/>
            <a:ext cx="9622027" cy="67710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34105" y="2980569"/>
            <a:ext cx="9622027" cy="49244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34105" y="593822"/>
            <a:ext cx="9622027" cy="67710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34105" y="1768791"/>
            <a:ext cx="4695435" cy="209103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464770" y="1768791"/>
            <a:ext cx="4695435" cy="438417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534105" y="4058878"/>
            <a:ext cx="4695435" cy="209103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34105" y="593822"/>
            <a:ext cx="9622027" cy="67710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34105" y="1768791"/>
            <a:ext cx="4695435" cy="4384179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464770" y="1768791"/>
            <a:ext cx="4695435" cy="209103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5464770" y="4058878"/>
            <a:ext cx="4695435" cy="209103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34105" y="593822"/>
            <a:ext cx="9622027" cy="67710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XO Orie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534105" y="1768791"/>
            <a:ext cx="4695435" cy="209103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5464770" y="1768791"/>
            <a:ext cx="4695435" cy="209103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534105" y="4058878"/>
            <a:ext cx="9622027" cy="209103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XO Orie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Овал 24">
            <a:extLst>
              <a:ext uri="{FF2B5EF4-FFF2-40B4-BE49-F238E27FC236}">
                <a16:creationId xmlns:a16="http://schemas.microsoft.com/office/drawing/2014/main" id="{8AA35AA0-EFD8-4D4D-A9A9-92C8854CCB3B}"/>
              </a:ext>
            </a:extLst>
          </p:cNvPr>
          <p:cNvSpPr/>
          <p:nvPr/>
        </p:nvSpPr>
        <p:spPr>
          <a:xfrm>
            <a:off x="6694216" y="3275781"/>
            <a:ext cx="881629" cy="8287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6" name="Picture 4"/>
          <p:cNvPicPr/>
          <p:nvPr/>
        </p:nvPicPr>
        <p:blipFill>
          <a:blip r:embed="rId3"/>
          <a:stretch/>
        </p:blipFill>
        <p:spPr>
          <a:xfrm>
            <a:off x="118378" y="101115"/>
            <a:ext cx="754314" cy="787925"/>
          </a:xfrm>
          <a:prstGeom prst="rect">
            <a:avLst/>
          </a:prstGeom>
          <a:ln>
            <a:noFill/>
          </a:ln>
        </p:spPr>
      </p:pic>
      <p:sp>
        <p:nvSpPr>
          <p:cNvPr id="37" name="CustomShape 1"/>
          <p:cNvSpPr/>
          <p:nvPr/>
        </p:nvSpPr>
        <p:spPr>
          <a:xfrm>
            <a:off x="953058" y="254537"/>
            <a:ext cx="7993248" cy="481079"/>
          </a:xfrm>
          <a:prstGeom prst="rect">
            <a:avLst/>
          </a:prstGeom>
          <a:noFill/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6720" tIns="36720" rIns="36720" bIns="3672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0" strike="noStrike" spc="-1" dirty="0">
                <a:solidFill>
                  <a:srgbClr val="000000"/>
                </a:solidFill>
                <a:latin typeface="PF DinDisplay Pro Black"/>
                <a:ea typeface="DejaVu Sans"/>
              </a:rPr>
              <a:t>УПРАВЛЕНИЕ ФЕДЕРАЛЬНОЙ НАЛОГОВОЙ СЛУЖБЫ ПО ОРЕНБУРГСКОЙ ОБЛАСТИ</a:t>
            </a:r>
            <a:endParaRPr lang="ru-RU" sz="1400" b="0" strike="noStrike" spc="-1" dirty="0">
              <a:latin typeface="XO Oriel"/>
            </a:endParaRPr>
          </a:p>
        </p:txBody>
      </p:sp>
      <p:sp>
        <p:nvSpPr>
          <p:cNvPr id="38" name="CustomShape 2"/>
          <p:cNvSpPr/>
          <p:nvPr/>
        </p:nvSpPr>
        <p:spPr>
          <a:xfrm>
            <a:off x="1590094" y="1818935"/>
            <a:ext cx="7890897" cy="9552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" name="CustomShape 5"/>
          <p:cNvSpPr/>
          <p:nvPr/>
        </p:nvSpPr>
        <p:spPr>
          <a:xfrm>
            <a:off x="665387" y="4139877"/>
            <a:ext cx="9793088" cy="6704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r>
              <a:rPr lang="ru-RU" dirty="0"/>
              <a:t>Для выбора оптимального налогового режима </a:t>
            </a:r>
            <a:r>
              <a:rPr lang="ru-RU" dirty="0" smtClean="0"/>
              <a:t>можно </a:t>
            </a:r>
            <a:r>
              <a:rPr lang="ru-RU" dirty="0"/>
              <a:t>воспользоваться информационным сервисом, размещенным на сайте ФНС </a:t>
            </a:r>
            <a:r>
              <a:rPr lang="ru-RU" dirty="0" smtClean="0"/>
              <a:t>России </a:t>
            </a:r>
            <a:r>
              <a:rPr lang="en-US" dirty="0"/>
              <a:t>https://www.nalog.ru/rn56/service/mp/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65386" y="550655"/>
            <a:ext cx="2421046" cy="10618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300" b="0" cap="none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ЕНВ</a:t>
            </a:r>
            <a:r>
              <a:rPr lang="ru-RU" sz="6000" b="0" cap="none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204892" y="1619597"/>
            <a:ext cx="628204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УВАЖАЕМЫЕ </a:t>
            </a:r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НАЛОГОПЛАТЕЛЬЩИКИ !</a:t>
            </a:r>
            <a:endParaRPr lang="ru-RU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65386" y="2195661"/>
            <a:ext cx="979308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</a:t>
            </a:r>
            <a:r>
              <a:rPr lang="ru-RU" dirty="0" smtClean="0"/>
              <a:t>о </a:t>
            </a:r>
            <a:r>
              <a:rPr lang="ru-RU" dirty="0"/>
              <a:t>начала 2021 года </a:t>
            </a:r>
            <a:r>
              <a:rPr lang="ru-RU" dirty="0" smtClean="0"/>
              <a:t>Вам</a:t>
            </a:r>
            <a:endParaRPr lang="ru-RU" dirty="0"/>
          </a:p>
          <a:p>
            <a:pPr algn="ctr"/>
            <a:r>
              <a:rPr lang="ru-RU" dirty="0"/>
              <a:t> необходимо </a:t>
            </a:r>
            <a:r>
              <a:rPr lang="ru-RU" dirty="0" smtClean="0"/>
              <a:t>решить, </a:t>
            </a:r>
            <a:r>
              <a:rPr lang="ru-RU" dirty="0" smtClean="0"/>
              <a:t>на </a:t>
            </a:r>
            <a:r>
              <a:rPr lang="ru-RU" dirty="0"/>
              <a:t>какую систему налогообложения </a:t>
            </a:r>
            <a:r>
              <a:rPr lang="ru-RU" dirty="0" smtClean="0"/>
              <a:t>перейти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3257674" y="3275781"/>
            <a:ext cx="893564" cy="8287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4440093" y="3275781"/>
            <a:ext cx="890176" cy="828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5544396" y="3275781"/>
            <a:ext cx="881629" cy="8287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262113" y="3419797"/>
            <a:ext cx="93166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УСН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4409802" y="3419797"/>
            <a:ext cx="96212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ПСН</a:t>
            </a:r>
            <a:endParaRPr lang="ru-RU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5537145" y="3419797"/>
            <a:ext cx="95891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НПД</a:t>
            </a:r>
            <a:endParaRPr lang="ru-RU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6621226" y="3419797"/>
            <a:ext cx="10289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ЕСХН</a:t>
            </a:r>
            <a:endParaRPr lang="ru-RU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</a:endParaRPr>
          </a:p>
        </p:txBody>
      </p:sp>
      <p:sp>
        <p:nvSpPr>
          <p:cNvPr id="16" name="Стрелка вправо 15"/>
          <p:cNvSpPr/>
          <p:nvPr/>
        </p:nvSpPr>
        <p:spPr>
          <a:xfrm rot="5400000">
            <a:off x="3567806" y="2909939"/>
            <a:ext cx="273298" cy="2849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трелка вправо 54"/>
          <p:cNvSpPr/>
          <p:nvPr/>
        </p:nvSpPr>
        <p:spPr>
          <a:xfrm rot="5400000">
            <a:off x="4748531" y="2909939"/>
            <a:ext cx="273298" cy="2849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трелка вправо 55"/>
          <p:cNvSpPr/>
          <p:nvPr/>
        </p:nvSpPr>
        <p:spPr>
          <a:xfrm rot="5400000">
            <a:off x="5879953" y="2909939"/>
            <a:ext cx="273298" cy="2849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Стрелка вправо 56"/>
          <p:cNvSpPr/>
          <p:nvPr/>
        </p:nvSpPr>
        <p:spPr>
          <a:xfrm rot="5400000">
            <a:off x="6987535" y="2909939"/>
            <a:ext cx="273298" cy="2849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F268B4D-7814-44DB-AEB1-A8A9D228A9DF}"/>
              </a:ext>
            </a:extLst>
          </p:cNvPr>
          <p:cNvSpPr/>
          <p:nvPr/>
        </p:nvSpPr>
        <p:spPr>
          <a:xfrm>
            <a:off x="665386" y="4859957"/>
            <a:ext cx="3774707" cy="8914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ВЫБОР ПОДХОДЯЩЕГО РЕЖИМА НАЛОГООБЛОЖЕНИЯ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0DB2534E-E451-4CDC-B0F3-F5D8E3871632}"/>
              </a:ext>
            </a:extLst>
          </p:cNvPr>
          <p:cNvSpPr/>
          <p:nvPr/>
        </p:nvSpPr>
        <p:spPr>
          <a:xfrm>
            <a:off x="3846908" y="6100812"/>
            <a:ext cx="6467550" cy="109020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/>
              <a:t>         ЕСЛИ ВАМ НЕ ПОДОШЕЛ НИ ОДИН ИЗ </a:t>
            </a:r>
          </a:p>
          <a:p>
            <a:r>
              <a:rPr lang="ru-RU" sz="1600" dirty="0"/>
              <a:t>         СПЕЦИАЛЬНЫХ  НАЛОГОВЫХ РЕЖИМОВ, ВЫ </a:t>
            </a:r>
          </a:p>
          <a:p>
            <a:r>
              <a:rPr lang="ru-RU" sz="1600" dirty="0"/>
              <a:t>         БУДЕТЕ ЯВЛЯТЬСЯ  НАЛОГОПЛАТЕЛЬЩИКОМ </a:t>
            </a:r>
          </a:p>
          <a:p>
            <a:r>
              <a:rPr lang="ru-RU" sz="1600" dirty="0"/>
              <a:t>         ОБЩЕЙ СИСТЕМЫ НАЛОГООБЛОЖЕНИЯ</a:t>
            </a:r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id="{4E5FF184-C5C0-4D42-B949-9B818BC02F56}"/>
              </a:ext>
            </a:extLst>
          </p:cNvPr>
          <p:cNvSpPr/>
          <p:nvPr/>
        </p:nvSpPr>
        <p:spPr>
          <a:xfrm>
            <a:off x="2897634" y="5868069"/>
            <a:ext cx="1364703" cy="1230613"/>
          </a:xfrm>
          <a:prstGeom prst="ellipse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BD01D055-A7DA-4E06-A409-AFBBC10AAC2A}"/>
              </a:ext>
            </a:extLst>
          </p:cNvPr>
          <p:cNvSpPr/>
          <p:nvPr/>
        </p:nvSpPr>
        <p:spPr>
          <a:xfrm>
            <a:off x="2897634" y="6129432"/>
            <a:ext cx="132440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О</a:t>
            </a:r>
            <a:r>
              <a:rPr lang="ru-RU" sz="4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</a:rPr>
              <a:t>СН</a:t>
            </a:r>
          </a:p>
        </p:txBody>
      </p:sp>
      <p:pic>
        <p:nvPicPr>
          <p:cNvPr id="39" name="Picture 2"/>
          <p:cNvPicPr/>
          <p:nvPr/>
        </p:nvPicPr>
        <p:blipFill>
          <a:blip r:embed="rId4"/>
          <a:stretch/>
        </p:blipFill>
        <p:spPr>
          <a:xfrm>
            <a:off x="9975504" y="5738931"/>
            <a:ext cx="466896" cy="1606141"/>
          </a:xfrm>
          <a:prstGeom prst="rect">
            <a:avLst/>
          </a:prstGeom>
          <a:ln>
            <a:noFill/>
          </a:ln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CE96692-109B-414C-8534-F2582B3129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62226" y="4859956"/>
            <a:ext cx="1315727" cy="1230613"/>
          </a:xfrm>
          <a:prstGeom prst="rect">
            <a:avLst/>
          </a:prstGeom>
        </p:spPr>
      </p:pic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A5A880D1-5533-40D7-8DDB-4BF3AE5F8DCC}"/>
              </a:ext>
            </a:extLst>
          </p:cNvPr>
          <p:cNvSpPr/>
          <p:nvPr/>
        </p:nvSpPr>
        <p:spPr>
          <a:xfrm>
            <a:off x="6282010" y="4890643"/>
            <a:ext cx="4176464" cy="8914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QR</a:t>
            </a:r>
            <a:r>
              <a:rPr lang="ru-RU" sz="1600" dirty="0">
                <a:solidFill>
                  <a:schemeClr val="tx1"/>
                </a:solidFill>
              </a:rPr>
              <a:t>-код, ведущий на калькулятор </a:t>
            </a:r>
            <a:r>
              <a:rPr lang="ru-RU" sz="1600" dirty="0" smtClean="0">
                <a:solidFill>
                  <a:schemeClr val="tx1"/>
                </a:solidFill>
              </a:rPr>
              <a:t>«Выбор подходящего режима налогообложения»</a:t>
            </a: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BDF8554-1647-4735-855C-07C9422A95A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8650" y="5070951"/>
            <a:ext cx="487258" cy="629870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1203C819-10E7-4FC2-A987-0BFE7537302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109" y="7198297"/>
            <a:ext cx="4816750" cy="253948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D89D3A08-D3AB-4080-88AE-7890A12F0F3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68636" y="7207982"/>
            <a:ext cx="1685547" cy="301753"/>
          </a:xfrm>
          <a:prstGeom prst="rect">
            <a:avLst/>
          </a:prstGeom>
        </p:spPr>
      </p:pic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966ECD7C-8732-4823-8ECC-E3AACBDABCF0}"/>
              </a:ext>
            </a:extLst>
          </p:cNvPr>
          <p:cNvSpPr/>
          <p:nvPr/>
        </p:nvSpPr>
        <p:spPr>
          <a:xfrm>
            <a:off x="3048638" y="754356"/>
            <a:ext cx="7866187" cy="7299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ЯНВАРЯ 2021 ГОДА 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ПРИМЕНЯЕТСЯ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